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7" r:id="rId2"/>
    <p:sldId id="310" r:id="rId3"/>
    <p:sldId id="311" r:id="rId4"/>
    <p:sldId id="312" r:id="rId5"/>
    <p:sldId id="313" r:id="rId6"/>
    <p:sldId id="314" r:id="rId7"/>
    <p:sldId id="286" r:id="rId8"/>
    <p:sldId id="290" r:id="rId9"/>
    <p:sldId id="304" r:id="rId10"/>
    <p:sldId id="305" r:id="rId11"/>
    <p:sldId id="316" r:id="rId12"/>
    <p:sldId id="318" r:id="rId13"/>
    <p:sldId id="319" r:id="rId14"/>
    <p:sldId id="320" r:id="rId15"/>
    <p:sldId id="321" r:id="rId16"/>
    <p:sldId id="322" r:id="rId17"/>
    <p:sldId id="323" r:id="rId18"/>
    <p:sldId id="30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5CAA-EF4E-484C-9CB9-6B64F5E2A32E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130A8-7A17-4EF7-9CE0-724B1F18B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7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EC970-BF4A-447D-9A7A-F3DC44C104D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962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9CF7FF-8B56-478D-AFF9-AC5C5296C251}" type="slidenum">
              <a:rPr lang="ru-RU" smtClean="0"/>
              <a:pPr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92065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F803A9-5860-4A1C-9D7E-11CF88B67686}" type="slidenum">
              <a:rPr lang="ru-RU" smtClean="0"/>
              <a:pPr/>
              <a:t>10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32054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2ADDB7-4059-4D1F-B06F-CF13347BE227}" type="datetimeFigureOut">
              <a:rPr lang="ru-RU" smtClean="0"/>
              <a:t>05.05.2023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D6B03C-4529-439D-9265-480BD0F2C7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Downloads\images (3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4419" y="290060"/>
            <a:ext cx="8969581" cy="63708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9" descr="H:\Documents and Settings\Aida\Рабочий стол\НОвая ГРАФИКА сборник\КАРТИНКИ СБОРНИК_ школьные\__SUN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60648"/>
            <a:ext cx="57150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Заголовок 1"/>
          <p:cNvSpPr>
            <a:spLocks noGrp="1"/>
          </p:cNvSpPr>
          <p:nvPr>
            <p:ph type="ctrTitle"/>
          </p:nvPr>
        </p:nvSpPr>
        <p:spPr>
          <a:xfrm>
            <a:off x="755650" y="1196752"/>
            <a:ext cx="7772400" cy="3312368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ru-RU" b="1" dirty="0" smtClean="0">
                <a:solidFill>
                  <a:srgbClr val="FF00FF"/>
                </a:solidFill>
                <a:latin typeface="Times New Roman" pitchFamily="18" charset="0"/>
              </a:rPr>
              <a:t>Школа без жестокости и насилия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715375" cy="45339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ru-RU" sz="2600" b="1" dirty="0" smtClean="0">
                <a:solidFill>
                  <a:srgbClr val="006666"/>
                </a:solidFill>
              </a:rPr>
              <a:t>Этап 3. Разработка профилактических мероприятий.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b="1" dirty="0" smtClean="0"/>
              <a:t> </a:t>
            </a:r>
            <a:r>
              <a:rPr lang="ru-RU" sz="2200" b="1" dirty="0" smtClean="0"/>
              <a:t>создание атмосферы нетерпимости к любому акту насилия в школе;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200" b="1" dirty="0" smtClean="0"/>
              <a:t>Организация наблюдения за холлами, комнатами отдыха, столовыми;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200" b="1" dirty="0" smtClean="0"/>
              <a:t>Разработка этического кодекса школы;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200" b="1" dirty="0" smtClean="0"/>
              <a:t>Создание психологических групп поддержки для пострадавших и групп для работы с агрессорами;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sz="2600" b="1" dirty="0" smtClean="0">
                <a:solidFill>
                  <a:srgbClr val="006666"/>
                </a:solidFill>
              </a:rPr>
              <a:t>Этап 4. Оказание индивидуальной социально - психологической помощи.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sz="2200" b="1" dirty="0" smtClean="0"/>
              <a:t>         Консультация педагога – психолога и социального педагога учителям, родителям, ученикам.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sz="2400" b="1" dirty="0" smtClean="0"/>
              <a:t>         </a:t>
            </a:r>
            <a:endParaRPr lang="ru-RU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>
            <a:normAutofit fontScale="90000"/>
          </a:bodyPr>
          <a:lstStyle/>
          <a:p>
            <a:pPr marL="742950" indent="-742950">
              <a:defRPr/>
            </a:pPr>
            <a:r>
              <a:rPr lang="ru-RU" sz="4000" b="1" dirty="0" smtClean="0">
                <a:solidFill>
                  <a:srgbClr val="006666"/>
                </a:solidFill>
              </a:rPr>
              <a:t>Этапы профилактики</a:t>
            </a:r>
            <a:br>
              <a:rPr lang="ru-RU" sz="4000" b="1" dirty="0" smtClean="0">
                <a:solidFill>
                  <a:srgbClr val="006666"/>
                </a:solidFill>
              </a:rPr>
            </a:br>
            <a:r>
              <a:rPr lang="ru-RU" sz="4000" b="1" dirty="0" smtClean="0">
                <a:solidFill>
                  <a:srgbClr val="006666"/>
                </a:solidFill>
              </a:rPr>
              <a:t>насилия в школе</a:t>
            </a:r>
            <a:endParaRPr lang="ru-RU" sz="4000" b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5707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Работа по профилактике жестокого обращения с детьми и насилия в семьях по следующим направлениям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1. Профилактическая работа с обучающимися.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2. Профилактическая работа с родителями. Ранняя профилактика семейного неблагополучия.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3. Защитно-охранная деятельность.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4. Организационная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3322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Беседы медицинской сестры с обучающимися младшего школьного возраста.</a:t>
            </a:r>
          </a:p>
          <a:p>
            <a:pPr lvl="0"/>
            <a:r>
              <a:rPr lang="ru-RU" dirty="0" smtClean="0"/>
              <a:t>Ежедневный </a:t>
            </a:r>
            <a:r>
              <a:rPr lang="ru-RU" dirty="0"/>
              <a:t>контроль за посещением обучающимися школы и оперативное принятие мер по выяснению причины пропуска занятий, связанные с применением насилия или давления со стороны родителей на ребенка.</a:t>
            </a:r>
          </a:p>
          <a:p>
            <a:pPr lvl="0"/>
            <a:r>
              <a:rPr lang="ru-RU" dirty="0"/>
              <a:t>Изучение курса «Обществознание»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Профилактическая работа с обучающимися</a:t>
            </a:r>
            <a:r>
              <a:rPr lang="en-US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7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Индивидуальная работа с обучающимися, находящимися в «зоне риска».</a:t>
            </a:r>
          </a:p>
          <a:p>
            <a:pPr lvl="0"/>
            <a:r>
              <a:rPr lang="ru-RU" dirty="0"/>
              <a:t>Контроль за занятостью обучающихся во внеурочное время.</a:t>
            </a:r>
          </a:p>
          <a:p>
            <a:pPr lvl="0"/>
            <a:r>
              <a:rPr lang="ru-RU" dirty="0"/>
              <a:t>Классные часы в 2-11 классах по данной тематике.</a:t>
            </a:r>
          </a:p>
          <a:p>
            <a:pPr lvl="0"/>
            <a:r>
              <a:rPr lang="ru-RU" dirty="0"/>
              <a:t>Посещение на дому обучающихся, имеющих проблему в семье. Изучение семейных отношений.</a:t>
            </a:r>
          </a:p>
          <a:p>
            <a:pPr lvl="0"/>
            <a:r>
              <a:rPr lang="ru-RU" dirty="0"/>
              <a:t>Проведение бесед с обучающимися на темы:</a:t>
            </a:r>
          </a:p>
          <a:p>
            <a:pPr lvl="0"/>
            <a:r>
              <a:rPr lang="ru-RU" dirty="0">
                <a:sym typeface="Symbol"/>
              </a:rPr>
              <a:t></a:t>
            </a:r>
            <a:r>
              <a:rPr lang="ru-RU" dirty="0"/>
              <a:t>         Права и обязанности детей</a:t>
            </a:r>
          </a:p>
          <a:p>
            <a:pPr lvl="0"/>
            <a:r>
              <a:rPr lang="ru-RU" dirty="0">
                <a:sym typeface="Symbol"/>
              </a:rPr>
              <a:t></a:t>
            </a:r>
            <a:r>
              <a:rPr lang="ru-RU" dirty="0"/>
              <a:t>         «Если в семье конфликт».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Профилактическая работа с обучающимися</a:t>
            </a:r>
            <a:r>
              <a:rPr lang="en-US" sz="2800" dirty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526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Проведение индивидуальной работы с детьми, проявляющими агрессивность среди сверстников, с семьями, где наблюдается насилие над детьми.</a:t>
            </a:r>
          </a:p>
          <a:p>
            <a:pPr lvl="0"/>
            <a:r>
              <a:rPr lang="ru-RU" dirty="0"/>
              <a:t>Сотрудничество с медицинским работником школы по защите детей от жестокого обращения.</a:t>
            </a:r>
          </a:p>
          <a:p>
            <a:pPr lvl="0"/>
            <a:r>
              <a:rPr lang="ru-RU" dirty="0"/>
              <a:t>Сотрудничество со службами опеки в работе с несовершеннолетними, молодежью по профилактике семейного неблагополучия, безнадзорности детей, правонарушений.</a:t>
            </a:r>
          </a:p>
          <a:p>
            <a:pPr lvl="0"/>
            <a:r>
              <a:rPr lang="ru-RU" dirty="0"/>
              <a:t>Проведение мероприятия для обучающихся школы, посвященного дню толерантности, школьным молодежным клубом «Алые паруса».</a:t>
            </a:r>
          </a:p>
          <a:p>
            <a:pPr lvl="0"/>
            <a:r>
              <a:rPr lang="ru-RU" dirty="0"/>
              <a:t>Проведение цикла занятий с обучающимися 2-11 классов, посвященных дню детского телефона доверия.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Профилактическая работа с обучающимися</a:t>
            </a:r>
            <a:r>
              <a:rPr lang="en-US" sz="2800" dirty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80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Выявление и учет семей, оказавшихся в сложной жизненной ситуации.</a:t>
            </a:r>
          </a:p>
          <a:p>
            <a:pPr lvl="0"/>
            <a:r>
              <a:rPr lang="ru-RU" dirty="0"/>
              <a:t>Индивидуальная работа с родителями обучающихся, поставленных на </a:t>
            </a:r>
            <a:r>
              <a:rPr lang="ru-RU" dirty="0" smtClean="0"/>
              <a:t>внутри школьный </a:t>
            </a:r>
            <a:r>
              <a:rPr lang="ru-RU" dirty="0"/>
              <a:t>учет </a:t>
            </a:r>
          </a:p>
          <a:p>
            <a:pPr lvl="0"/>
            <a:r>
              <a:rPr lang="ru-RU" dirty="0"/>
              <a:t>Наблюдение за семьями и выявление неблагополучия в семье.</a:t>
            </a:r>
          </a:p>
          <a:p>
            <a:pPr lvl="0"/>
            <a:r>
              <a:rPr lang="ru-RU" dirty="0"/>
              <a:t>Общешкольное родительское собрание </a:t>
            </a:r>
            <a:r>
              <a:rPr lang="ru-RU" dirty="0" smtClean="0"/>
              <a:t>«Дети – наше зеркало».</a:t>
            </a:r>
            <a:endParaRPr lang="ru-RU" dirty="0"/>
          </a:p>
          <a:p>
            <a:pPr lvl="0"/>
            <a:r>
              <a:rPr lang="ru-RU" dirty="0"/>
              <a:t>Показ видеороликов для родителей «Дети - зеркало родителей», «История одной семьи» (социальная реклама).</a:t>
            </a:r>
          </a:p>
          <a:p>
            <a:pPr lvl="0"/>
            <a:r>
              <a:rPr lang="ru-RU" dirty="0"/>
              <a:t>Родительские собрания по теме правильного общения с детьми.</a:t>
            </a:r>
          </a:p>
          <a:p>
            <a:pPr lvl="0"/>
            <a:r>
              <a:rPr lang="ru-RU" dirty="0"/>
              <a:t>Участие в работе Совета профилактики по вопросам семейного неблагополучия.</a:t>
            </a:r>
          </a:p>
          <a:p>
            <a:pPr lvl="0"/>
            <a:r>
              <a:rPr lang="ru-RU" dirty="0"/>
              <a:t>Целенаправленная работа с семьями, уклоняющихся от воспитания детей.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Профилактическая работа с родителями</a:t>
            </a:r>
            <a:r>
              <a:rPr lang="en-US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638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Совместно с членами Совета профилактики отслеживать детей, нарушающих правила внутреннего распорядка школы, Устав школы.</a:t>
            </a:r>
          </a:p>
          <a:p>
            <a:pPr lvl="0"/>
            <a:r>
              <a:rPr lang="ru-RU" dirty="0"/>
              <a:t>Совместно с классными руководителями отслеживать детей, находящихся в трудной жизненной ситуации.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Защитно-охранная деятельность</a:t>
            </a:r>
            <a:r>
              <a:rPr lang="en-US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96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Формирование электронного банка социально-незащищенных семей:</a:t>
            </a:r>
          </a:p>
          <a:p>
            <a:pPr lvl="0"/>
            <a:r>
              <a:rPr lang="ru-RU" dirty="0"/>
              <a:t>•          Список детей из неполных семей</a:t>
            </a:r>
          </a:p>
          <a:p>
            <a:pPr lvl="0"/>
            <a:r>
              <a:rPr lang="ru-RU" dirty="0"/>
              <a:t>•          Список детей из малоимущих семей</a:t>
            </a:r>
          </a:p>
          <a:p>
            <a:pPr lvl="0"/>
            <a:r>
              <a:rPr lang="ru-RU" dirty="0"/>
              <a:t>•          Список многодетных малоимущих семей</a:t>
            </a:r>
          </a:p>
          <a:p>
            <a:pPr lvl="0"/>
            <a:r>
              <a:rPr lang="ru-RU" dirty="0"/>
              <a:t>•          Список семей, имеющих детей-инвалидов.</a:t>
            </a:r>
          </a:p>
          <a:p>
            <a:pPr lvl="0"/>
            <a:r>
              <a:rPr lang="ru-RU" dirty="0"/>
              <a:t>•          Список опекунских и приемных семей</a:t>
            </a:r>
          </a:p>
          <a:p>
            <a:pPr lvl="0"/>
            <a:r>
              <a:rPr lang="ru-RU" dirty="0"/>
              <a:t>•          Список семей, находящихся в социально-опасном положении (СОП).</a:t>
            </a:r>
          </a:p>
          <a:p>
            <a:pPr lvl="0"/>
            <a:r>
              <a:rPr lang="ru-RU" dirty="0"/>
              <a:t>Организация работы «Телефонов доверия»</a:t>
            </a:r>
          </a:p>
          <a:p>
            <a:pPr lvl="0"/>
            <a:r>
              <a:rPr lang="ru-RU" dirty="0"/>
              <a:t>Размещение в дневниках учащихся информации о телефонах и адресах служб, оказывающих специализированную помощь в случаях насилия и жестокого обращения.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Организационная деятельность</a:t>
            </a:r>
            <a:r>
              <a:rPr lang="en-US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96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6" descr="ROSES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657515"/>
            <a:ext cx="4968552" cy="39745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16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060848"/>
            <a:ext cx="69850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 sz="2900" i="1" smtClean="0">
                <a:solidFill>
                  <a:schemeClr val="bg1"/>
                </a:solidFill>
                <a:latin typeface="Georgia" pitchFamily="18" charset="0"/>
              </a:rPr>
              <a:t>      </a:t>
            </a:r>
            <a:endParaRPr lang="ru-RU" sz="3600" i="1" smtClean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207375" cy="7715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 </a:t>
            </a:r>
            <a:b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Благодарю всех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549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Проблема насилия и жестокого обращения с детьми в современном обществе является одной из самых острых и актуальных.</a:t>
            </a:r>
          </a:p>
          <a:p>
            <a:pPr marL="0" indent="0" algn="just">
              <a:buNone/>
            </a:pPr>
            <a:r>
              <a:rPr lang="ru-RU" sz="2200" dirty="0" smtClean="0"/>
              <a:t>В современной России наметились тенденции роста количества детей, оставшихся без попечения родителей, с задержкой психического развития, высокий уровень количества детей и подростков, совершивших преступления, состоящих на учете в подразделениях по предупреждению совершения правонарушений несовершеннолетних, рост наркомании и алкоголизма в подростковой среде. Все эти проблемы являются следствием гораздо более глубинных проблем. У истоков детской наркомании, алкоголизма, асоциальных поступков стоят проблемы насилия и жестокого обращения с ребенком.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473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960438" y="530225"/>
            <a:ext cx="8183562" cy="5778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«Под жестоким обращением и пренебрежением основными нуждами ребенка понимают любые действия или бездействия со стороны родителей, лиц их заменяющих или других взрослых, в результате чего нарушается здоровье и благополучие ребенка или создаются условия, мешающие его оптимальному физическому или психическому развитию, ущемляются права и свобода» </a:t>
            </a:r>
          </a:p>
          <a:p>
            <a:pPr marL="0" indent="0">
              <a:buNone/>
            </a:pPr>
            <a:r>
              <a:rPr lang="ru-RU" dirty="0"/>
              <a:t>(Т.Я. Сафонова).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286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42875"/>
            <a:ext cx="42148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429000"/>
            <a:ext cx="42862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C:\Documents and Settings\1\Мои документы\Мои рисунки\жестокое обращение\ar1239504225802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3571875"/>
            <a:ext cx="4143375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3" descr="C:\Documents and Settings\1\Мои документы\Мои рисунки\жестокое обращение\1291705822_183659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42875"/>
            <a:ext cx="40243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Прямоугольник 6"/>
          <p:cNvSpPr>
            <a:spLocks noChangeArrowheads="1"/>
          </p:cNvSpPr>
          <p:nvPr/>
        </p:nvSpPr>
        <p:spPr bwMode="auto">
          <a:xfrm>
            <a:off x="1571625" y="1857375"/>
            <a:ext cx="592931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Насилие </a:t>
            </a:r>
          </a:p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в</a:t>
            </a:r>
          </a:p>
          <a:p>
            <a:pPr indent="90488" algn="ctr"/>
            <a:r>
              <a:rPr lang="ru-RU" sz="6000" b="1" dirty="0">
                <a:solidFill>
                  <a:srgbClr val="FFC000"/>
                </a:solidFill>
                <a:cs typeface="Times New Roman" pitchFamily="18" charset="0"/>
              </a:rPr>
              <a:t> школе</a:t>
            </a:r>
            <a:endParaRPr lang="ru-RU" sz="6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8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980728"/>
            <a:ext cx="8229600" cy="5543550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на уроке постоянно привлекает к себе внимание, вступает в пререкания при получении отрицательной отметки, вспыльчив и груб; </a:t>
            </a:r>
          </a:p>
          <a:p>
            <a:pPr>
              <a:defRPr/>
            </a:pPr>
            <a:r>
              <a:rPr lang="ru-RU" sz="1800" dirty="0" smtClean="0"/>
              <a:t>манипулирует кругом друзей и знакомых, многие дети его боятся или заискивают перед ним; </a:t>
            </a:r>
          </a:p>
          <a:p>
            <a:pPr>
              <a:defRPr/>
            </a:pPr>
            <a:r>
              <a:rPr lang="ru-RU" sz="1800" dirty="0" smtClean="0"/>
              <a:t>может лгать или жульничать, чтобы избежать ответственности за свои действия; </a:t>
            </a:r>
          </a:p>
          <a:p>
            <a:pPr>
              <a:defRPr/>
            </a:pPr>
            <a:r>
              <a:rPr lang="ru-RU" sz="1800" dirty="0" smtClean="0"/>
              <a:t>на его поведение поступают жалобы как от детей, так и взрослых; </a:t>
            </a:r>
          </a:p>
          <a:p>
            <a:pPr>
              <a:defRPr/>
            </a:pPr>
            <a:r>
              <a:rPr lang="ru-RU" sz="1800" dirty="0" smtClean="0"/>
              <a:t>не может обуздать свой нрав, так, как это умеют делать его ровесники; </a:t>
            </a:r>
          </a:p>
          <a:p>
            <a:pPr>
              <a:defRPr/>
            </a:pPr>
            <a:r>
              <a:rPr lang="ru-RU" sz="1800" dirty="0" smtClean="0"/>
              <a:t>прогуливает школу, часто бывает в компании сверстников из других школ, районов; </a:t>
            </a:r>
          </a:p>
          <a:p>
            <a:pPr>
              <a:defRPr/>
            </a:pPr>
            <a:r>
              <a:rPr lang="ru-RU" sz="1800" dirty="0" smtClean="0"/>
              <a:t>входит в состав небольшой </a:t>
            </a:r>
            <a:r>
              <a:rPr lang="ru-RU" sz="1800" dirty="0" err="1" smtClean="0"/>
              <a:t>девиантной</a:t>
            </a:r>
            <a:r>
              <a:rPr lang="ru-RU" sz="1800" dirty="0" smtClean="0"/>
              <a:t> группы, терроризирующей класс или школу; </a:t>
            </a:r>
          </a:p>
          <a:p>
            <a:pPr>
              <a:defRPr/>
            </a:pPr>
            <a:r>
              <a:rPr lang="ru-RU" sz="1800" dirty="0" smtClean="0"/>
              <a:t>спекулирует на непонимании, враждебном социуме, избегает </a:t>
            </a:r>
            <a:r>
              <a:rPr lang="ru-RU" sz="1800" dirty="0" err="1" smtClean="0"/>
              <a:t>общественнополезной</a:t>
            </a:r>
            <a:r>
              <a:rPr lang="ru-RU" sz="1800" dirty="0" smtClean="0"/>
              <a:t> деятельности, поскольку это может быть истолковано как признак слабости.</a:t>
            </a: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57606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Агрессор</a:t>
            </a:r>
          </a:p>
        </p:txBody>
      </p:sp>
    </p:spTree>
    <p:extLst>
      <p:ext uri="{BB962C8B-B14F-4D97-AF65-F5344CB8AC3E}">
        <p14:creationId xmlns:p14="http://schemas.microsoft.com/office/powerpoint/2010/main" val="1871597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980728"/>
            <a:ext cx="8247831" cy="5472112"/>
          </a:xfrm>
        </p:spPr>
        <p:txBody>
          <a:bodyPr/>
          <a:lstStyle/>
          <a:p>
            <a:pPr>
              <a:defRPr/>
            </a:pPr>
            <a:r>
              <a:rPr lang="ru-RU" sz="1800" dirty="0" smtClean="0"/>
              <a:t>его школьные принадлежности (учебники, тетради, личные вещи) часто бывают разбросаны по классу, или спрятаны; </a:t>
            </a:r>
          </a:p>
          <a:p>
            <a:pPr>
              <a:defRPr/>
            </a:pPr>
            <a:r>
              <a:rPr lang="ru-RU" sz="1800" dirty="0" smtClean="0"/>
              <a:t>на уроках ведет себя скрытно, боязливо, когда отвечает, в классе начинают распространяться шум, помехи, комментарии; </a:t>
            </a:r>
          </a:p>
          <a:p>
            <a:pPr>
              <a:defRPr/>
            </a:pPr>
            <a:r>
              <a:rPr lang="ru-RU" sz="1800" dirty="0" smtClean="0"/>
              <a:t>во время перемены, в столовой, держится в стороне от других школьников, скрывается, убегает от сверстников и старших школьников, старается находиться недалеко от учителей, взрослых; </a:t>
            </a:r>
          </a:p>
          <a:p>
            <a:pPr>
              <a:defRPr/>
            </a:pPr>
            <a:r>
              <a:rPr lang="ru-RU" sz="1800" dirty="0" smtClean="0"/>
              <a:t>его оскорбляют, дразнят, дают обидные прозвища, на агрессивные действия со стороны других детей он реагирует глупой улыбкой, старается отшутиться, убежать, плачет; </a:t>
            </a:r>
          </a:p>
          <a:p>
            <a:pPr>
              <a:defRPr/>
            </a:pPr>
            <a:r>
              <a:rPr lang="ru-RU" sz="1800" dirty="0" smtClean="0"/>
              <a:t>как правило, потенциальными жертвами агрессии являются физически слабые, неспортивные юноши, девочки, которые одеваются беднее своих сверстниц; </a:t>
            </a:r>
          </a:p>
          <a:p>
            <a:pPr>
              <a:defRPr/>
            </a:pPr>
            <a:r>
              <a:rPr lang="ru-RU" sz="1800" dirty="0" smtClean="0"/>
              <a:t>хорошо ладит с учителями и плохо со сверстниками; </a:t>
            </a:r>
          </a:p>
          <a:p>
            <a:pPr>
              <a:defRPr/>
            </a:pPr>
            <a:r>
              <a:rPr lang="ru-RU" sz="1800" dirty="0" smtClean="0"/>
              <a:t>опаздывает к началу занятий или поздно покидает школу; </a:t>
            </a:r>
          </a:p>
          <a:p>
            <a:pPr>
              <a:defRPr/>
            </a:pPr>
            <a:r>
              <a:rPr lang="ru-RU" sz="1800" dirty="0" smtClean="0"/>
              <a:t>во время групповых игр, занятий, его игнорируют или выбирают последним. </a:t>
            </a:r>
          </a:p>
          <a:p>
            <a:pPr>
              <a:lnSpc>
                <a:spcPct val="80000"/>
              </a:lnSpc>
              <a:defRPr/>
            </a:pPr>
            <a:endParaRPr lang="ru-RU" sz="1800" dirty="0" smtClean="0">
              <a:effectLst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664"/>
            <a:ext cx="8229600" cy="57606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>Аутсайдер</a:t>
            </a:r>
          </a:p>
        </p:txBody>
      </p:sp>
    </p:spTree>
    <p:extLst>
      <p:ext uri="{BB962C8B-B14F-4D97-AF65-F5344CB8AC3E}">
        <p14:creationId xmlns:p14="http://schemas.microsoft.com/office/powerpoint/2010/main" val="33965496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j04337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34290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2"/>
            <a:ext cx="8229600" cy="532881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endParaRPr lang="ru-RU" sz="2800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можно считать такую среду,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которой большинство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участников имеют положительное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отношение к ней, высокий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уровень удовлетворенности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характеристиками образовательной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среды и защищенности от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психологического насилия 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 взаимодействии</a:t>
            </a: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183880" cy="105156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психологически безопасной образовательной средой </a:t>
            </a:r>
            <a:endParaRPr lang="ru-RU" sz="3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748712" cy="48688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2200" dirty="0" smtClean="0"/>
              <a:t>- </a:t>
            </a:r>
            <a:r>
              <a:rPr lang="ru-RU" sz="2000" dirty="0" smtClean="0"/>
              <a:t>выявить факторы, определяющие возникновение и действие стрессов в условиях школы;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- отработать систему согласованных взглядов и представлений педагогов, психологов, родителей на образовательную среду школы;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-   обосновать условия организации такого типа образовательной среды и требования к ее эффективной организации для каждого участника педагогической ситуации;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- обосновать комплекс методов и технологий для работы педагогов, психологов, управленцев, родителей, детей в ходе учебно-воспитательного процесса в школе;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 - составить минимальный и доступный комплекс упражнений и занятий для применения каждым участником образовательной ситуации;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- сформулировать конкретные рекомендации педагогам, психологам, управленцам, родителям по организации комфортной образовательной среды в образовательном учреждении.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200" dirty="0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183880" cy="1296144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задачи организации безопасной образовательной среды в школе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ru-RU" sz="2600" b="1" dirty="0" smtClean="0">
                <a:solidFill>
                  <a:srgbClr val="006666"/>
                </a:solidFill>
              </a:rPr>
              <a:t>Этап 1. Признать что проблема существует.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400" b="1" dirty="0" smtClean="0"/>
              <a:t>  </a:t>
            </a:r>
            <a:r>
              <a:rPr lang="ru-RU" sz="2200" b="1" dirty="0" smtClean="0"/>
              <a:t>Участники образовательного процесса (педагоги, администрация школы, ученики и их родители) должны честно признать что проблема существует;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200" b="1" dirty="0" smtClean="0"/>
              <a:t>   Создание инициативной группы в ОУ с активным участием педагога – психолога и социального педагога;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sz="2600" b="1" dirty="0" smtClean="0">
                <a:solidFill>
                  <a:srgbClr val="006666"/>
                </a:solidFill>
              </a:rPr>
              <a:t>Этап 2. Определить масштаб бедствия.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ru-RU" sz="2400" b="1" dirty="0" smtClean="0"/>
              <a:t>         </a:t>
            </a:r>
            <a:r>
              <a:rPr lang="ru-RU" sz="2200" b="1" dirty="0" smtClean="0"/>
              <a:t>Проведение мониторинга среди участников образовательного процесса (педагоги, администрация школы, ученики и их родители);</a:t>
            </a:r>
            <a:endParaRPr lang="ru-RU" sz="2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defRPr/>
            </a:pPr>
            <a:r>
              <a:rPr lang="ru-RU" b="1" dirty="0" smtClean="0">
                <a:solidFill>
                  <a:srgbClr val="006666"/>
                </a:solidFill>
              </a:rPr>
              <a:t>Этапы профилактики</a:t>
            </a:r>
            <a:br>
              <a:rPr lang="ru-RU" b="1" dirty="0" smtClean="0">
                <a:solidFill>
                  <a:srgbClr val="006666"/>
                </a:solidFill>
              </a:rPr>
            </a:br>
            <a:r>
              <a:rPr lang="ru-RU" b="1" dirty="0" smtClean="0">
                <a:solidFill>
                  <a:srgbClr val="006666"/>
                </a:solidFill>
              </a:rPr>
              <a:t>насилия в школе</a:t>
            </a:r>
            <a:endParaRPr lang="ru-RU" b="1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1283</Words>
  <Application>Microsoft Office PowerPoint</Application>
  <PresentationFormat>Экран (4:3)</PresentationFormat>
  <Paragraphs>110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</vt:lpstr>
      <vt:lpstr>Calibri</vt:lpstr>
      <vt:lpstr>Georgia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Школа без жестокости и насилия</vt:lpstr>
      <vt:lpstr>Презентация PowerPoint</vt:lpstr>
      <vt:lpstr>Презентация PowerPoint</vt:lpstr>
      <vt:lpstr>Презентация PowerPoint</vt:lpstr>
      <vt:lpstr>Агрессор</vt:lpstr>
      <vt:lpstr>Аутсайдер</vt:lpstr>
      <vt:lpstr>психологически безопасной образовательной средой </vt:lpstr>
      <vt:lpstr>Основные задачи организации безопасной образовательной среды в школе </vt:lpstr>
      <vt:lpstr>Этапы профилактики насилия в школе</vt:lpstr>
      <vt:lpstr>Этапы профилактики насилия в школе</vt:lpstr>
      <vt:lpstr>Презентация PowerPoint</vt:lpstr>
      <vt:lpstr>Профилактическая работа с обучающимися:</vt:lpstr>
      <vt:lpstr>Профилактическая работа с обучающимися:</vt:lpstr>
      <vt:lpstr>Профилактическая работа с обучающимися:</vt:lpstr>
      <vt:lpstr>Профилактическая работа с родителями:</vt:lpstr>
      <vt:lpstr>Защитно-охранная деятельность:</vt:lpstr>
      <vt:lpstr>Организационная деятельность:</vt:lpstr>
      <vt:lpstr>  Благодарю всех за внимание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Детство без жестокости и насилия</dc:title>
  <dc:creator>home</dc:creator>
  <cp:lastModifiedBy>Пользователь Windows</cp:lastModifiedBy>
  <cp:revision>38</cp:revision>
  <dcterms:created xsi:type="dcterms:W3CDTF">2013-12-05T17:35:14Z</dcterms:created>
  <dcterms:modified xsi:type="dcterms:W3CDTF">2023-05-05T09:00:50Z</dcterms:modified>
</cp:coreProperties>
</file>